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78" r:id="rId23"/>
    <p:sldId id="279" r:id="rId24"/>
    <p:sldId id="280" r:id="rId2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8" d="100"/>
          <a:sy n="78" d="100"/>
        </p:scale>
        <p:origin x="60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gif>
</file>

<file path=ppt/media/image10.jpeg>
</file>

<file path=ppt/media/image11.png>
</file>

<file path=ppt/media/image12.jpeg>
</file>

<file path=ppt/media/image13.jpg>
</file>

<file path=ppt/media/image14.jpg>
</file>

<file path=ppt/media/image15.png>
</file>

<file path=ppt/media/image16.png>
</file>

<file path=ppt/media/image17.jpg>
</file>

<file path=ppt/media/image18.png>
</file>

<file path=ppt/media/image19.jpg>
</file>

<file path=ppt/media/image2.jpg>
</file>

<file path=ppt/media/image20.jpg>
</file>

<file path=ppt/media/image21.jpg>
</file>

<file path=ppt/media/image3.jpg>
</file>

<file path=ppt/media/image4.jpe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3803210050"/>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2098800304"/>
      </p:ext>
    </p:extLst>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264908971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105784637"/>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1607318514"/>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A3A4C53F-AEEB-439B-9C76-EC95E4D4A952}" type="datetimeFigureOut">
              <a:rPr lang="ru-RU" smtClean="0"/>
              <a:t>27.09.2018</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3338833411"/>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A3A4C53F-AEEB-439B-9C76-EC95E4D4A952}" type="datetimeFigureOut">
              <a:rPr lang="ru-RU" smtClean="0"/>
              <a:t>27.09.2018</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3116767586"/>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A3A4C53F-AEEB-439B-9C76-EC95E4D4A952}" type="datetimeFigureOut">
              <a:rPr lang="ru-RU" smtClean="0"/>
              <a:t>27.09.2018</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1804800880"/>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A3A4C53F-AEEB-439B-9C76-EC95E4D4A952}" type="datetimeFigureOut">
              <a:rPr lang="ru-RU" smtClean="0"/>
              <a:t>27.09.2018</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2808060586"/>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A3A4C53F-AEEB-439B-9C76-EC95E4D4A952}" type="datetimeFigureOut">
              <a:rPr lang="ru-RU" smtClean="0"/>
              <a:t>27.09.2018</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947651297"/>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A3A4C53F-AEEB-439B-9C76-EC95E4D4A952}" type="datetimeFigureOut">
              <a:rPr lang="ru-RU" smtClean="0"/>
              <a:t>27.09.2018</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FA58DED-8623-41BE-B1F8-A378E5710FA8}" type="slidenum">
              <a:rPr lang="ru-RU" smtClean="0"/>
              <a:t>‹#›</a:t>
            </a:fld>
            <a:endParaRPr lang="ru-RU"/>
          </a:p>
        </p:txBody>
      </p:sp>
    </p:spTree>
    <p:extLst>
      <p:ext uri="{BB962C8B-B14F-4D97-AF65-F5344CB8AC3E}">
        <p14:creationId xmlns:p14="http://schemas.microsoft.com/office/powerpoint/2010/main" val="1180319662"/>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A4C53F-AEEB-439B-9C76-EC95E4D4A952}" type="datetimeFigureOut">
              <a:rPr lang="ru-RU" smtClean="0"/>
              <a:t>27.09.2018</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A58DED-8623-41BE-B1F8-A378E5710FA8}" type="slidenum">
              <a:rPr lang="ru-RU" smtClean="0"/>
              <a:t>‹#›</a:t>
            </a:fld>
            <a:endParaRPr lang="ru-RU"/>
          </a:p>
        </p:txBody>
      </p:sp>
    </p:spTree>
    <p:extLst>
      <p:ext uri="{BB962C8B-B14F-4D97-AF65-F5344CB8AC3E}">
        <p14:creationId xmlns:p14="http://schemas.microsoft.com/office/powerpoint/2010/main" val="31790326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cover/>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slide" Target="slide8.xml"/><Relationship Id="rId7" Type="http://schemas.openxmlformats.org/officeDocument/2006/relationships/slide" Target="slide21.xml"/><Relationship Id="rId2" Type="http://schemas.openxmlformats.org/officeDocument/2006/relationships/slide" Target="slide3.xml"/><Relationship Id="rId1" Type="http://schemas.openxmlformats.org/officeDocument/2006/relationships/slideLayout" Target="../slideLayouts/slideLayout6.xml"/><Relationship Id="rId6" Type="http://schemas.openxmlformats.org/officeDocument/2006/relationships/slide" Target="slide17.xml"/><Relationship Id="rId5" Type="http://schemas.openxmlformats.org/officeDocument/2006/relationships/slide" Target="slide12.xml"/><Relationship Id="rId4" Type="http://schemas.openxmlformats.org/officeDocument/2006/relationships/slide" Target="slide10.xml"/><Relationship Id="rId9" Type="http://schemas.openxmlformats.org/officeDocument/2006/relationships/slide" Target="slide23.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90152" y="1122363"/>
            <a:ext cx="12003110" cy="2387600"/>
          </a:xfrm>
        </p:spPr>
        <p:txBody>
          <a:bodyPr>
            <a:normAutofit/>
          </a:bodyPr>
          <a:lstStyle/>
          <a:p>
            <a:pPr lvl="0"/>
            <a:r>
              <a:rPr lang="ru-RU" dirty="0">
                <a:solidFill>
                  <a:schemeClr val="tx1">
                    <a:lumMod val="75000"/>
                    <a:lumOff val="25000"/>
                  </a:schemeClr>
                </a:solidFill>
                <a:latin typeface="Calibri Light" panose="020F0302020204030204" pitchFamily="34" charset="0"/>
                <a:cs typeface="Arial" panose="020B0604020202020204" pitchFamily="34" charset="0"/>
              </a:rPr>
              <a:t>Эволюция </a:t>
            </a:r>
            <a:r>
              <a:rPr lang="ru-RU" dirty="0" smtClean="0">
                <a:solidFill>
                  <a:schemeClr val="tx1">
                    <a:lumMod val="75000"/>
                    <a:lumOff val="25000"/>
                  </a:schemeClr>
                </a:solidFill>
                <a:latin typeface="Calibri Light" panose="020F0302020204030204" pitchFamily="34" charset="0"/>
                <a:cs typeface="Arial" panose="020B0604020202020204" pitchFamily="34" charset="0"/>
              </a:rPr>
              <a:t>компьютерных сетей</a:t>
            </a:r>
            <a:r>
              <a:rPr lang="ru-RU" dirty="0">
                <a:solidFill>
                  <a:schemeClr val="tx1">
                    <a:lumMod val="75000"/>
                    <a:lumOff val="25000"/>
                  </a:schemeClr>
                </a:solidFill>
                <a:latin typeface="Calibri Light" panose="020F0302020204030204" pitchFamily="34" charset="0"/>
                <a:cs typeface="Arial" panose="020B0604020202020204" pitchFamily="34" charset="0"/>
              </a:rPr>
              <a:t>.</a:t>
            </a:r>
            <a:r>
              <a:rPr lang="ru-RU" dirty="0"/>
              <a:t/>
            </a:r>
            <a:br>
              <a:rPr lang="ru-RU" dirty="0"/>
            </a:br>
            <a:endParaRPr lang="ru-RU" dirty="0"/>
          </a:p>
        </p:txBody>
      </p:sp>
      <p:sp>
        <p:nvSpPr>
          <p:cNvPr id="3" name="Подзаголовок 2"/>
          <p:cNvSpPr>
            <a:spLocks noGrp="1"/>
          </p:cNvSpPr>
          <p:nvPr>
            <p:ph type="subTitle" idx="1"/>
          </p:nvPr>
        </p:nvSpPr>
        <p:spPr>
          <a:xfrm>
            <a:off x="9826580" y="5537915"/>
            <a:ext cx="2266681" cy="1320085"/>
          </a:xfrm>
        </p:spPr>
        <p:txBody>
          <a:bodyPr>
            <a:normAutofit/>
          </a:bodyPr>
          <a:lstStyle/>
          <a:p>
            <a:pPr algn="l"/>
            <a:r>
              <a:rPr lang="ru-RU" sz="2000" dirty="0" smtClean="0">
                <a:solidFill>
                  <a:schemeClr val="tx1">
                    <a:lumMod val="50000"/>
                    <a:lumOff val="50000"/>
                  </a:schemeClr>
                </a:solidFill>
              </a:rPr>
              <a:t>Выполнил студент</a:t>
            </a:r>
          </a:p>
          <a:p>
            <a:pPr algn="l"/>
            <a:r>
              <a:rPr lang="ru-RU" sz="2000" dirty="0" smtClean="0">
                <a:solidFill>
                  <a:schemeClr val="tx1">
                    <a:lumMod val="50000"/>
                    <a:lumOff val="50000"/>
                  </a:schemeClr>
                </a:solidFill>
              </a:rPr>
              <a:t>группы ИС – 162 </a:t>
            </a:r>
          </a:p>
          <a:p>
            <a:pPr algn="l"/>
            <a:r>
              <a:rPr lang="ru-RU" sz="2000" dirty="0" err="1" smtClean="0">
                <a:solidFill>
                  <a:schemeClr val="tx1">
                    <a:lumMod val="50000"/>
                    <a:lumOff val="50000"/>
                  </a:schemeClr>
                </a:solidFill>
              </a:rPr>
              <a:t>Займанов</a:t>
            </a:r>
            <a:r>
              <a:rPr lang="ru-RU" sz="2000" dirty="0" smtClean="0">
                <a:solidFill>
                  <a:schemeClr val="tx1">
                    <a:lumMod val="50000"/>
                    <a:lumOff val="50000"/>
                  </a:schemeClr>
                </a:solidFill>
              </a:rPr>
              <a:t> А.А</a:t>
            </a:r>
            <a:endParaRPr lang="ru-RU" sz="2000" dirty="0">
              <a:solidFill>
                <a:schemeClr val="tx1">
                  <a:lumMod val="50000"/>
                  <a:lumOff val="50000"/>
                </a:schemeClr>
              </a:solidFill>
            </a:endParaRPr>
          </a:p>
        </p:txBody>
      </p:sp>
      <p:pic>
        <p:nvPicPr>
          <p:cNvPr id="14" name="Рисунок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8081" y="3059973"/>
            <a:ext cx="4667250" cy="3714750"/>
          </a:xfrm>
          <a:prstGeom prst="rect">
            <a:avLst/>
          </a:prstGeom>
        </p:spPr>
      </p:pic>
    </p:spTree>
    <p:extLst>
      <p:ext uri="{BB962C8B-B14F-4D97-AF65-F5344CB8AC3E}">
        <p14:creationId xmlns:p14="http://schemas.microsoft.com/office/powerpoint/2010/main" val="86250006"/>
      </p:ext>
    </p:extLst>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Многотерминальные системы – прообраз сети </a:t>
            </a:r>
          </a:p>
        </p:txBody>
      </p:sp>
      <p:sp>
        <p:nvSpPr>
          <p:cNvPr id="6" name="TextBox 5"/>
          <p:cNvSpPr txBox="1"/>
          <p:nvPr/>
        </p:nvSpPr>
        <p:spPr>
          <a:xfrm>
            <a:off x="838200" y="2154328"/>
            <a:ext cx="4661079" cy="3970318"/>
          </a:xfrm>
          <a:prstGeom prst="rect">
            <a:avLst/>
          </a:prstGeom>
          <a:noFill/>
        </p:spPr>
        <p:txBody>
          <a:bodyPr wrap="square" rtlCol="0">
            <a:spAutoFit/>
          </a:bodyPr>
          <a:lstStyle/>
          <a:p>
            <a:pPr algn="just"/>
            <a:r>
              <a:rPr lang="ru-RU" dirty="0"/>
              <a:t>В начале 60-х гг. XX в. стали развиваться интерактивные (с вмешательством пользователя в вычислительный процесс) многотерминальные системы разделения времени. В таких системах мощный центральный компьютер (</a:t>
            </a:r>
            <a:r>
              <a:rPr lang="ru-RU" dirty="0" err="1"/>
              <a:t>мэйнфрейм</a:t>
            </a:r>
            <a:r>
              <a:rPr lang="ru-RU" dirty="0"/>
              <a:t>) отдавался в распоряжение нескольких пользователей. Каждый пользователь получал в свое распоряжение терминал (монитор с клавиатурой без системного блока), с помощью которого он мог вести диалог с компьютером. Компьютер по очереди обрабатывал программы и данные, поступающие с каждого терминала. </a:t>
            </a:r>
            <a:endParaRPr lang="ru-RU" dirty="0" smtClean="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1800" y="2154328"/>
            <a:ext cx="4912000" cy="4377138"/>
          </a:xfrm>
          <a:prstGeom prst="rect">
            <a:avLst/>
          </a:prstGeom>
        </p:spPr>
      </p:pic>
    </p:spTree>
    <p:extLst>
      <p:ext uri="{BB962C8B-B14F-4D97-AF65-F5344CB8AC3E}">
        <p14:creationId xmlns:p14="http://schemas.microsoft.com/office/powerpoint/2010/main" val="3968646726"/>
      </p:ext>
    </p:extLst>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Многотерминальные системы – прообраз сети </a:t>
            </a:r>
          </a:p>
        </p:txBody>
      </p:sp>
      <p:sp>
        <p:nvSpPr>
          <p:cNvPr id="6" name="TextBox 5"/>
          <p:cNvSpPr txBox="1"/>
          <p:nvPr/>
        </p:nvSpPr>
        <p:spPr>
          <a:xfrm>
            <a:off x="838200" y="2154328"/>
            <a:ext cx="4661079" cy="3416320"/>
          </a:xfrm>
          <a:prstGeom prst="rect">
            <a:avLst/>
          </a:prstGeom>
          <a:noFill/>
        </p:spPr>
        <p:txBody>
          <a:bodyPr wrap="square" rtlCol="0">
            <a:spAutoFit/>
          </a:bodyPr>
          <a:lstStyle/>
          <a:p>
            <a:pPr algn="just"/>
            <a:r>
              <a:rPr lang="ru-RU" dirty="0" smtClean="0"/>
              <a:t>Поскольку время реакции компьютера на запрос каждого терминала было достаточно мало, то пользователи практически не замечали параллельную работу нескольких терминалов и у них создавалась иллюзия монопольного пользования компьютером. Терминалы, как правило, рассредоточивались по всему предприятию, и функции ввода-вывода информации были распределенными, но обработка информации проводилась только центральным компьютером.</a:t>
            </a:r>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03939" y="1829098"/>
            <a:ext cx="6101695" cy="4066780"/>
          </a:xfrm>
          <a:prstGeom prst="rect">
            <a:avLst/>
          </a:prstGeom>
        </p:spPr>
      </p:pic>
    </p:spTree>
    <p:extLst>
      <p:ext uri="{BB962C8B-B14F-4D97-AF65-F5344CB8AC3E}">
        <p14:creationId xmlns:p14="http://schemas.microsoft.com/office/powerpoint/2010/main" val="2457072343"/>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глобальные сети</a:t>
            </a:r>
          </a:p>
        </p:txBody>
      </p:sp>
      <p:sp>
        <p:nvSpPr>
          <p:cNvPr id="6" name="TextBox 5"/>
          <p:cNvSpPr txBox="1"/>
          <p:nvPr/>
        </p:nvSpPr>
        <p:spPr>
          <a:xfrm>
            <a:off x="838200" y="2154328"/>
            <a:ext cx="4661079" cy="3693319"/>
          </a:xfrm>
          <a:prstGeom prst="rect">
            <a:avLst/>
          </a:prstGeom>
          <a:noFill/>
        </p:spPr>
        <p:txBody>
          <a:bodyPr wrap="square" rtlCol="0">
            <a:spAutoFit/>
          </a:bodyPr>
          <a:lstStyle/>
          <a:p>
            <a:pPr algn="just"/>
            <a:r>
              <a:rPr lang="ru-RU" dirty="0"/>
              <a:t>Началось всё доступа к компьютеру с терминалов, удаленных от него на многие </a:t>
            </a:r>
            <a:r>
              <a:rPr lang="ru-RU" dirty="0" smtClean="0"/>
              <a:t>тысячи </a:t>
            </a:r>
            <a:r>
              <a:rPr lang="ru-RU" dirty="0"/>
              <a:t>километров. Терминалы соединялись с компьютерами через телефонные сети с помощью модемов. Это позволяло пользователям получать удаленный доступ к разделяемым ресурсам нескольких мощных суперкомпьютеров. </a:t>
            </a:r>
            <a:endParaRPr lang="ru-RU" dirty="0" smtClean="0"/>
          </a:p>
          <a:p>
            <a:pPr algn="just"/>
            <a:r>
              <a:rPr lang="ru-RU" dirty="0" smtClean="0"/>
              <a:t>Затем </a:t>
            </a:r>
            <a:r>
              <a:rPr lang="ru-RU" dirty="0"/>
              <a:t>появились системы, в которых наряду с удаленными соединениями типа терминал-компьютер были реализованы и удаленные связи типа компьютер-компьютер.</a:t>
            </a:r>
          </a:p>
          <a:p>
            <a:r>
              <a:rPr lang="ru-RU" dirty="0"/>
              <a:t> </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1815" y="1956466"/>
            <a:ext cx="6130020" cy="4089042"/>
          </a:xfrm>
          <a:prstGeom prst="rect">
            <a:avLst/>
          </a:prstGeom>
        </p:spPr>
      </p:pic>
    </p:spTree>
    <p:extLst>
      <p:ext uri="{BB962C8B-B14F-4D97-AF65-F5344CB8AC3E}">
        <p14:creationId xmlns:p14="http://schemas.microsoft.com/office/powerpoint/2010/main" val="3721995911"/>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глобальные сети</a:t>
            </a:r>
          </a:p>
        </p:txBody>
      </p:sp>
      <p:sp>
        <p:nvSpPr>
          <p:cNvPr id="6" name="TextBox 5"/>
          <p:cNvSpPr txBox="1"/>
          <p:nvPr/>
        </p:nvSpPr>
        <p:spPr>
          <a:xfrm>
            <a:off x="838200" y="2154328"/>
            <a:ext cx="4661079" cy="3970318"/>
          </a:xfrm>
          <a:prstGeom prst="rect">
            <a:avLst/>
          </a:prstGeom>
          <a:noFill/>
        </p:spPr>
        <p:txBody>
          <a:bodyPr wrap="square" rtlCol="0">
            <a:spAutoFit/>
          </a:bodyPr>
          <a:lstStyle/>
          <a:p>
            <a:pPr algn="just"/>
            <a:r>
              <a:rPr lang="ru-RU" dirty="0"/>
              <a:t>Первыми появились глобальные сети (</a:t>
            </a:r>
            <a:r>
              <a:rPr lang="ru-RU" dirty="0" err="1"/>
              <a:t>Wide</a:t>
            </a:r>
            <a:r>
              <a:rPr lang="ru-RU" dirty="0"/>
              <a:t> </a:t>
            </a:r>
            <a:r>
              <a:rPr lang="ru-RU" dirty="0" err="1"/>
              <a:t>Area</a:t>
            </a:r>
            <a:r>
              <a:rPr lang="ru-RU" dirty="0"/>
              <a:t> </a:t>
            </a:r>
            <a:r>
              <a:rPr lang="ru-RU" dirty="0" err="1"/>
              <a:t>Network</a:t>
            </a:r>
            <a:r>
              <a:rPr lang="ru-RU" dirty="0"/>
              <a:t>, WAN), то есть сети, объединяющие территориально рассредоточенные компьютеры, </a:t>
            </a:r>
            <a:r>
              <a:rPr lang="ru-RU" dirty="0" smtClean="0"/>
              <a:t>возможно находящиеся </a:t>
            </a:r>
            <a:r>
              <a:rPr lang="ru-RU" dirty="0"/>
              <a:t>в различных городах и странах.  При их построении были впервые предложены многие основные идеи, лежащие в основе современных вычислительных сетей.</a:t>
            </a:r>
          </a:p>
          <a:p>
            <a:pPr algn="just"/>
            <a:r>
              <a:rPr lang="ru-RU" dirty="0"/>
              <a:t> </a:t>
            </a:r>
            <a:endParaRPr lang="ru-RU" dirty="0" smtClean="0"/>
          </a:p>
          <a:p>
            <a:pPr algn="just"/>
            <a:r>
              <a:rPr lang="ru-RU" dirty="0"/>
              <a:t>Главное технологическое новшество, которое привнесли с собой первые глобальные компьютерные сети, состояло в отказе от принципа коммутации каналов.</a:t>
            </a:r>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5769" y="2154328"/>
            <a:ext cx="5488031" cy="3659464"/>
          </a:xfrm>
          <a:prstGeom prst="rect">
            <a:avLst/>
          </a:prstGeom>
        </p:spPr>
      </p:pic>
    </p:spTree>
    <p:extLst>
      <p:ext uri="{BB962C8B-B14F-4D97-AF65-F5344CB8AC3E}">
        <p14:creationId xmlns:p14="http://schemas.microsoft.com/office/powerpoint/2010/main" val="1214363686"/>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глобальные сети</a:t>
            </a:r>
          </a:p>
        </p:txBody>
      </p:sp>
      <p:sp>
        <p:nvSpPr>
          <p:cNvPr id="6" name="TextBox 5"/>
          <p:cNvSpPr txBox="1"/>
          <p:nvPr/>
        </p:nvSpPr>
        <p:spPr>
          <a:xfrm>
            <a:off x="838200" y="2154328"/>
            <a:ext cx="4661079" cy="3139321"/>
          </a:xfrm>
          <a:prstGeom prst="rect">
            <a:avLst/>
          </a:prstGeom>
          <a:noFill/>
        </p:spPr>
        <p:txBody>
          <a:bodyPr wrap="square" rtlCol="0">
            <a:spAutoFit/>
          </a:bodyPr>
          <a:lstStyle/>
          <a:p>
            <a:pPr algn="just"/>
            <a:r>
              <a:rPr lang="ru-RU" dirty="0" smtClean="0"/>
              <a:t>В </a:t>
            </a:r>
            <a:r>
              <a:rPr lang="ru-RU" dirty="0"/>
              <a:t>первых глобальных сетях использовались уже существующие каналы связи, изначально предназначенные совсем для других целей. Например, глобальные сети строились на основе телефонных каналов тональной частоты, способных в каждый момент времени вести передачу только одного разговора в аналоговой форме. Скорость передачи данных была очень низкой, набор услуг ограничивался передачей файлов и электронной почтой</a:t>
            </a:r>
            <a:r>
              <a:rPr lang="ru-RU" dirty="0" smtClean="0"/>
              <a:t>.</a:t>
            </a:r>
            <a:endParaRPr lang="ru-RU"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7768" y="1933735"/>
            <a:ext cx="5056031" cy="3365872"/>
          </a:xfrm>
          <a:prstGeom prst="rect">
            <a:avLst/>
          </a:prstGeom>
        </p:spPr>
      </p:pic>
    </p:spTree>
    <p:extLst>
      <p:ext uri="{BB962C8B-B14F-4D97-AF65-F5344CB8AC3E}">
        <p14:creationId xmlns:p14="http://schemas.microsoft.com/office/powerpoint/2010/main" val="4278495990"/>
      </p:ext>
    </p:extLst>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глобальные сети</a:t>
            </a:r>
          </a:p>
        </p:txBody>
      </p:sp>
      <p:sp>
        <p:nvSpPr>
          <p:cNvPr id="6" name="TextBox 5"/>
          <p:cNvSpPr txBox="1"/>
          <p:nvPr/>
        </p:nvSpPr>
        <p:spPr>
          <a:xfrm>
            <a:off x="838200" y="2154328"/>
            <a:ext cx="4661079" cy="4524315"/>
          </a:xfrm>
          <a:prstGeom prst="rect">
            <a:avLst/>
          </a:prstGeom>
          <a:noFill/>
        </p:spPr>
        <p:txBody>
          <a:bodyPr wrap="square" rtlCol="0">
            <a:spAutoFit/>
          </a:bodyPr>
          <a:lstStyle/>
          <a:p>
            <a:pPr algn="just"/>
            <a:r>
              <a:rPr lang="ru-RU" dirty="0"/>
              <a:t>В 1969 году министерство обороны США  объединило в единую сеть суперкомпьютеров оборонных и научно-исследовательских центров. Сеть получила название ARPANET, став отправной точкой для создания первой и самой известной ныне глобальной сети — Интернет</a:t>
            </a:r>
            <a:r>
              <a:rPr lang="ru-RU" dirty="0" smtClean="0"/>
              <a:t>.</a:t>
            </a:r>
            <a:endParaRPr lang="ru-RU" dirty="0"/>
          </a:p>
          <a:p>
            <a:pPr algn="just"/>
            <a:r>
              <a:rPr lang="ru-RU" dirty="0"/>
              <a:t>Сеть ARPANET объединяла компьютеры разных типов, работавшие под управлением различных операционных систем (ОС) с дополнительными модулями, реализующими коммуникационные протоколы, общие для всех компьютеров сети. ОС этих компьютеров можно считать первыми сетевыми операционными системами.</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696350"/>
            <a:ext cx="5733782" cy="3440269"/>
          </a:xfrm>
          <a:prstGeom prst="rect">
            <a:avLst/>
          </a:prstGeom>
        </p:spPr>
      </p:pic>
    </p:spTree>
    <p:extLst>
      <p:ext uri="{BB962C8B-B14F-4D97-AF65-F5344CB8AC3E}">
        <p14:creationId xmlns:p14="http://schemas.microsoft.com/office/powerpoint/2010/main" val="3421349786"/>
      </p:ext>
    </p:extLst>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глобальные сети</a:t>
            </a:r>
          </a:p>
        </p:txBody>
      </p:sp>
      <p:sp>
        <p:nvSpPr>
          <p:cNvPr id="6" name="TextBox 5"/>
          <p:cNvSpPr txBox="1"/>
          <p:nvPr/>
        </p:nvSpPr>
        <p:spPr>
          <a:xfrm>
            <a:off x="838200" y="2154328"/>
            <a:ext cx="4661079" cy="4524315"/>
          </a:xfrm>
          <a:prstGeom prst="rect">
            <a:avLst/>
          </a:prstGeom>
          <a:noFill/>
        </p:spPr>
        <p:txBody>
          <a:bodyPr wrap="square" rtlCol="0">
            <a:spAutoFit/>
          </a:bodyPr>
          <a:lstStyle/>
          <a:p>
            <a:pPr algn="just"/>
            <a:r>
              <a:rPr lang="ru-RU" dirty="0"/>
              <a:t>Прогресс глобальных компьютерных сетей во многом определялся прогрессом телефонных сетей</a:t>
            </a:r>
            <a:r>
              <a:rPr lang="ru-RU" dirty="0" smtClean="0"/>
              <a:t>.</a:t>
            </a:r>
            <a:endParaRPr lang="ru-RU" dirty="0"/>
          </a:p>
          <a:p>
            <a:pPr algn="just"/>
            <a:r>
              <a:rPr lang="ru-RU" dirty="0"/>
              <a:t>С конца 60-х годов в телефонных сетях все чаще стала применяться передача голоса в цифровой форме</a:t>
            </a:r>
            <a:r>
              <a:rPr lang="ru-RU" dirty="0" smtClean="0"/>
              <a:t>.</a:t>
            </a:r>
            <a:endParaRPr lang="ru-RU" dirty="0"/>
          </a:p>
          <a:p>
            <a:pPr algn="just"/>
            <a:r>
              <a:rPr lang="ru-RU" dirty="0"/>
              <a:t>Это привело к появлению высокоскоростных цифровых каналов, соединяющих автоматические телефонные станции (АТС) и позволяющих одновременно передавать десятки и сотни разговоров</a:t>
            </a:r>
            <a:r>
              <a:rPr lang="ru-RU" dirty="0" smtClean="0"/>
              <a:t>.</a:t>
            </a:r>
            <a:endParaRPr lang="ru-RU" dirty="0"/>
          </a:p>
          <a:p>
            <a:pPr algn="just"/>
            <a:r>
              <a:rPr lang="ru-RU" dirty="0"/>
              <a:t>К настоящему времени глобальные сети по разнообразию и качеству предоставляемых услуг догнали локальные сети, которые долгое время лидировали в этом отношении, хотя и появились на свет значительно позже.</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8676" y="2737201"/>
            <a:ext cx="5365124" cy="3358568"/>
          </a:xfrm>
          <a:prstGeom prst="rect">
            <a:avLst/>
          </a:prstGeom>
        </p:spPr>
      </p:pic>
    </p:spTree>
    <p:extLst>
      <p:ext uri="{BB962C8B-B14F-4D97-AF65-F5344CB8AC3E}">
        <p14:creationId xmlns:p14="http://schemas.microsoft.com/office/powerpoint/2010/main" val="3990583285"/>
      </p:ext>
    </p:extLst>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локальные сети</a:t>
            </a:r>
          </a:p>
        </p:txBody>
      </p:sp>
      <p:sp>
        <p:nvSpPr>
          <p:cNvPr id="6" name="TextBox 5"/>
          <p:cNvSpPr txBox="1"/>
          <p:nvPr/>
        </p:nvSpPr>
        <p:spPr>
          <a:xfrm>
            <a:off x="838200" y="2154328"/>
            <a:ext cx="4661079" cy="3139321"/>
          </a:xfrm>
          <a:prstGeom prst="rect">
            <a:avLst/>
          </a:prstGeom>
          <a:noFill/>
        </p:spPr>
        <p:txBody>
          <a:bodyPr wrap="square" rtlCol="0">
            <a:spAutoFit/>
          </a:bodyPr>
          <a:lstStyle/>
          <a:p>
            <a:pPr algn="just"/>
            <a:r>
              <a:rPr lang="ru-RU" dirty="0"/>
              <a:t>Локальные </a:t>
            </a:r>
            <a:r>
              <a:rPr lang="ru-RU" dirty="0" smtClean="0"/>
              <a:t>сети — </a:t>
            </a:r>
            <a:r>
              <a:rPr lang="ru-RU" dirty="0"/>
              <a:t>это объединения компьютеров, сосредоточенных на небольшой территории, обычно в радиусе не более 1-2 км, хотя в отдельных случаях локальная сеть может иметь и большие размеры, например несколько десятков километров. В общем случае локальная сеть представляет собой коммуникационную систему, принадлежащую одной организации.</a:t>
            </a:r>
          </a:p>
          <a:p>
            <a:r>
              <a:rPr lang="ru-RU" dirty="0"/>
              <a:t> </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6259" y="2154328"/>
            <a:ext cx="4257541" cy="4257541"/>
          </a:xfrm>
          <a:prstGeom prst="rect">
            <a:avLst/>
          </a:prstGeom>
        </p:spPr>
      </p:pic>
    </p:spTree>
    <p:extLst>
      <p:ext uri="{BB962C8B-B14F-4D97-AF65-F5344CB8AC3E}">
        <p14:creationId xmlns:p14="http://schemas.microsoft.com/office/powerpoint/2010/main" val="2881128997"/>
      </p:ext>
    </p:extLst>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локальные сети</a:t>
            </a:r>
          </a:p>
        </p:txBody>
      </p:sp>
      <p:sp>
        <p:nvSpPr>
          <p:cNvPr id="6" name="TextBox 5"/>
          <p:cNvSpPr txBox="1"/>
          <p:nvPr/>
        </p:nvSpPr>
        <p:spPr>
          <a:xfrm>
            <a:off x="838200" y="2154328"/>
            <a:ext cx="4661079" cy="3693319"/>
          </a:xfrm>
          <a:prstGeom prst="rect">
            <a:avLst/>
          </a:prstGeom>
          <a:noFill/>
        </p:spPr>
        <p:txBody>
          <a:bodyPr wrap="square" rtlCol="0">
            <a:spAutoFit/>
          </a:bodyPr>
          <a:lstStyle/>
          <a:p>
            <a:pPr algn="just"/>
            <a:r>
              <a:rPr lang="ru-RU" dirty="0"/>
              <a:t>На первых порах для соединения компьютеров друг с другом использовались нестандартные сетевые технологии. Это вызывало много проблем </a:t>
            </a:r>
            <a:r>
              <a:rPr lang="ru-RU" dirty="0" err="1"/>
              <a:t>свзязанных</a:t>
            </a:r>
            <a:r>
              <a:rPr lang="ru-RU" dirty="0"/>
              <a:t> с несовместимостью сетевого </a:t>
            </a:r>
            <a:r>
              <a:rPr lang="ru-RU" dirty="0" smtClean="0"/>
              <a:t>оборудования. Сетевая </a:t>
            </a:r>
            <a:r>
              <a:rPr lang="ru-RU" dirty="0"/>
              <a:t>технология — это согласованный набор программных и аппаратных средств (например, драйверов, сетевых адаптеров, кабелей и разъемов), а также механизмов </a:t>
            </a:r>
            <a:r>
              <a:rPr lang="ru-RU" dirty="0" smtClean="0"/>
              <a:t>передачи данных </a:t>
            </a:r>
            <a:r>
              <a:rPr lang="ru-RU" dirty="0"/>
              <a:t>по линиям связи, достаточный для построения вычислительной сети.</a:t>
            </a:r>
          </a:p>
          <a:p>
            <a:r>
              <a:rPr lang="ru-RU" dirty="0"/>
              <a:t> </a:t>
            </a: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4746" y="2272615"/>
            <a:ext cx="5883818" cy="3456743"/>
          </a:xfrm>
          <a:prstGeom prst="rect">
            <a:avLst/>
          </a:prstGeom>
        </p:spPr>
      </p:pic>
    </p:spTree>
    <p:extLst>
      <p:ext uri="{BB962C8B-B14F-4D97-AF65-F5344CB8AC3E}">
        <p14:creationId xmlns:p14="http://schemas.microsoft.com/office/powerpoint/2010/main" val="2938596041"/>
      </p:ext>
    </p:extLst>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локальные сети</a:t>
            </a:r>
          </a:p>
        </p:txBody>
      </p:sp>
      <p:sp>
        <p:nvSpPr>
          <p:cNvPr id="6" name="TextBox 5"/>
          <p:cNvSpPr txBox="1"/>
          <p:nvPr/>
        </p:nvSpPr>
        <p:spPr>
          <a:xfrm>
            <a:off x="838200" y="2154328"/>
            <a:ext cx="4661079" cy="4801314"/>
          </a:xfrm>
          <a:prstGeom prst="rect">
            <a:avLst/>
          </a:prstGeom>
          <a:noFill/>
        </p:spPr>
        <p:txBody>
          <a:bodyPr wrap="square" rtlCol="0">
            <a:spAutoFit/>
          </a:bodyPr>
          <a:lstStyle/>
          <a:p>
            <a:pPr algn="just"/>
            <a:r>
              <a:rPr lang="ru-RU" dirty="0"/>
              <a:t>В середине 80-х годов положение дел в локальных сетях кардинально изменилось. Утвердились стандартные сетевые технологии объединения компьютеров в сеть </a:t>
            </a:r>
            <a:r>
              <a:rPr lang="ru-RU" dirty="0" err="1"/>
              <a:t>Ethernet</a:t>
            </a:r>
            <a:r>
              <a:rPr lang="ru-RU" dirty="0"/>
              <a:t>, </a:t>
            </a:r>
            <a:r>
              <a:rPr lang="ru-RU" dirty="0" err="1"/>
              <a:t>Arcnet</a:t>
            </a:r>
            <a:r>
              <a:rPr lang="ru-RU" dirty="0"/>
              <a:t>, </a:t>
            </a:r>
            <a:r>
              <a:rPr lang="ru-RU" dirty="0" err="1"/>
              <a:t>Token</a:t>
            </a:r>
            <a:r>
              <a:rPr lang="ru-RU" dirty="0"/>
              <a:t> </a:t>
            </a:r>
            <a:r>
              <a:rPr lang="ru-RU" dirty="0" err="1"/>
              <a:t>Ring</a:t>
            </a:r>
            <a:r>
              <a:rPr lang="ru-RU" dirty="0"/>
              <a:t>, </a:t>
            </a:r>
            <a:r>
              <a:rPr lang="ru-RU" dirty="0" err="1"/>
              <a:t>Token</a:t>
            </a:r>
            <a:r>
              <a:rPr lang="ru-RU" dirty="0"/>
              <a:t> </a:t>
            </a:r>
            <a:r>
              <a:rPr lang="ru-RU" dirty="0" err="1"/>
              <a:t>Bus</a:t>
            </a:r>
            <a:r>
              <a:rPr lang="ru-RU" dirty="0"/>
              <a:t>, несколько позже — FDDI. </a:t>
            </a:r>
            <a:endParaRPr lang="ru-RU" dirty="0" smtClean="0"/>
          </a:p>
          <a:p>
            <a:pPr algn="just"/>
            <a:endParaRPr lang="ru-RU" dirty="0" smtClean="0"/>
          </a:p>
          <a:p>
            <a:pPr algn="just"/>
            <a:r>
              <a:rPr lang="ru-RU" dirty="0"/>
              <a:t>Мощным стимулом для их появления послужили персональные </a:t>
            </a:r>
            <a:r>
              <a:rPr lang="ru-RU" dirty="0" smtClean="0"/>
              <a:t>компьютеры. Они стали </a:t>
            </a:r>
            <a:r>
              <a:rPr lang="ru-RU" dirty="0"/>
              <a:t>идеальными элементами построения сетей — с одной стороны, они были достаточно мощными, чтобы обеспечивать работу сетевого программного обеспечения, а с другой — явно нуждались в объединении своей вычислительной мощности для решения сложных </a:t>
            </a:r>
            <a:r>
              <a:rPr lang="ru-RU" dirty="0" smtClean="0"/>
              <a:t>задач.</a:t>
            </a:r>
            <a:endParaRPr lang="ru-RU" dirty="0"/>
          </a:p>
          <a:p>
            <a:pPr algn="just"/>
            <a:r>
              <a:rPr lang="ru-RU" dirty="0"/>
              <a:t> </a:t>
            </a:r>
          </a:p>
        </p:txBody>
      </p:sp>
      <p:pic>
        <p:nvPicPr>
          <p:cNvPr id="4" name="Рисунок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19926" y="2154328"/>
            <a:ext cx="4833874" cy="3625406"/>
          </a:xfrm>
          <a:prstGeom prst="rect">
            <a:avLst/>
          </a:prstGeom>
        </p:spPr>
      </p:pic>
    </p:spTree>
    <p:extLst>
      <p:ext uri="{BB962C8B-B14F-4D97-AF65-F5344CB8AC3E}">
        <p14:creationId xmlns:p14="http://schemas.microsoft.com/office/powerpoint/2010/main" val="714299411"/>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smtClean="0">
                <a:solidFill>
                  <a:schemeClr val="tx1">
                    <a:lumMod val="75000"/>
                    <a:lumOff val="25000"/>
                  </a:schemeClr>
                </a:solidFill>
              </a:rPr>
              <a:t>Содержание</a:t>
            </a:r>
            <a:endParaRPr lang="ru-RU" dirty="0">
              <a:solidFill>
                <a:schemeClr val="tx1">
                  <a:lumMod val="75000"/>
                  <a:lumOff val="25000"/>
                </a:schemeClr>
              </a:solidFill>
            </a:endParaRPr>
          </a:p>
        </p:txBody>
      </p:sp>
      <p:sp>
        <p:nvSpPr>
          <p:cNvPr id="6" name="TextBox 5"/>
          <p:cNvSpPr txBox="1"/>
          <p:nvPr/>
        </p:nvSpPr>
        <p:spPr>
          <a:xfrm>
            <a:off x="838200" y="1690688"/>
            <a:ext cx="10515600" cy="4247317"/>
          </a:xfrm>
          <a:prstGeom prst="rect">
            <a:avLst/>
          </a:prstGeom>
          <a:noFill/>
        </p:spPr>
        <p:txBody>
          <a:bodyPr wrap="square" rtlCol="0">
            <a:spAutoFit/>
          </a:bodyPr>
          <a:lstStyle/>
          <a:p>
            <a:pPr marL="342900" indent="-342900">
              <a:buAutoNum type="arabicPeriod"/>
            </a:pPr>
            <a:r>
              <a:rPr lang="ru-RU" dirty="0" smtClean="0">
                <a:hlinkClick r:id="rId2" action="ppaction://hlinksldjump"/>
              </a:rPr>
              <a:t>Вычислительная </a:t>
            </a:r>
            <a:r>
              <a:rPr lang="ru-RU" dirty="0">
                <a:hlinkClick r:id="rId2" action="ppaction://hlinksldjump"/>
              </a:rPr>
              <a:t>и телекоммуникационная </a:t>
            </a:r>
            <a:r>
              <a:rPr lang="ru-RU" dirty="0" smtClean="0">
                <a:hlinkClick r:id="rId2" action="ppaction://hlinksldjump"/>
              </a:rPr>
              <a:t>технологии</a:t>
            </a:r>
            <a:endParaRPr lang="ru-RU" dirty="0" smtClean="0"/>
          </a:p>
          <a:p>
            <a:pPr marL="342900" indent="-342900">
              <a:buAutoNum type="arabicPeriod"/>
            </a:pPr>
            <a:endParaRPr lang="ru-RU" dirty="0"/>
          </a:p>
          <a:p>
            <a:r>
              <a:rPr lang="ru-RU" dirty="0"/>
              <a:t>2. </a:t>
            </a:r>
            <a:r>
              <a:rPr lang="ru-RU" dirty="0">
                <a:hlinkClick r:id="rId3" action="ppaction://hlinksldjump"/>
              </a:rPr>
              <a:t>Системы пакетной обработки </a:t>
            </a:r>
            <a:endParaRPr lang="ru-RU" dirty="0" smtClean="0"/>
          </a:p>
          <a:p>
            <a:endParaRPr lang="ru-RU" dirty="0"/>
          </a:p>
          <a:p>
            <a:r>
              <a:rPr lang="ru-RU" dirty="0"/>
              <a:t>3. </a:t>
            </a:r>
            <a:r>
              <a:rPr lang="ru-RU" dirty="0">
                <a:hlinkClick r:id="rId4" action="ppaction://hlinksldjump"/>
              </a:rPr>
              <a:t>Многотерминальные системы – прообраз сети </a:t>
            </a:r>
            <a:endParaRPr lang="ru-RU" dirty="0" smtClean="0"/>
          </a:p>
          <a:p>
            <a:endParaRPr lang="ru-RU" dirty="0"/>
          </a:p>
          <a:p>
            <a:r>
              <a:rPr lang="ru-RU" dirty="0"/>
              <a:t>4. </a:t>
            </a:r>
            <a:r>
              <a:rPr lang="ru-RU" dirty="0">
                <a:hlinkClick r:id="rId5" action="ppaction://hlinksldjump"/>
              </a:rPr>
              <a:t>Первые глобальные </a:t>
            </a:r>
            <a:r>
              <a:rPr lang="ru-RU" dirty="0" smtClean="0">
                <a:hlinkClick r:id="rId5" action="ppaction://hlinksldjump"/>
              </a:rPr>
              <a:t>сети</a:t>
            </a:r>
            <a:endParaRPr lang="ru-RU" dirty="0" smtClean="0"/>
          </a:p>
          <a:p>
            <a:endParaRPr lang="ru-RU" dirty="0"/>
          </a:p>
          <a:p>
            <a:r>
              <a:rPr lang="ru-RU" dirty="0"/>
              <a:t>5. </a:t>
            </a:r>
            <a:r>
              <a:rPr lang="ru-RU" dirty="0">
                <a:hlinkClick r:id="rId6" action="ppaction://hlinksldjump"/>
              </a:rPr>
              <a:t>Первые локальные </a:t>
            </a:r>
            <a:r>
              <a:rPr lang="ru-RU" dirty="0" smtClean="0">
                <a:hlinkClick r:id="rId6" action="ppaction://hlinksldjump"/>
              </a:rPr>
              <a:t>сети</a:t>
            </a:r>
            <a:endParaRPr lang="ru-RU" dirty="0" smtClean="0"/>
          </a:p>
          <a:p>
            <a:endParaRPr lang="ru-RU" dirty="0"/>
          </a:p>
          <a:p>
            <a:r>
              <a:rPr lang="ru-RU" dirty="0"/>
              <a:t>6. </a:t>
            </a:r>
            <a:r>
              <a:rPr lang="ru-RU" dirty="0">
                <a:hlinkClick r:id="rId7" action="ppaction://hlinksldjump"/>
              </a:rPr>
              <a:t>Сближение локальных и глобальных </a:t>
            </a:r>
            <a:r>
              <a:rPr lang="ru-RU" dirty="0" smtClean="0">
                <a:hlinkClick r:id="rId7" action="ppaction://hlinksldjump"/>
              </a:rPr>
              <a:t>сетей</a:t>
            </a:r>
            <a:endParaRPr lang="ru-RU" dirty="0" smtClean="0"/>
          </a:p>
          <a:p>
            <a:endParaRPr lang="ru-RU" dirty="0"/>
          </a:p>
          <a:p>
            <a:r>
              <a:rPr lang="ru-RU" dirty="0"/>
              <a:t>7. </a:t>
            </a:r>
            <a:r>
              <a:rPr lang="ru-RU" dirty="0">
                <a:hlinkClick r:id="rId8" action="ppaction://hlinksldjump"/>
              </a:rPr>
              <a:t>Конвергенция компьютерных и телекоммуникационных </a:t>
            </a:r>
            <a:r>
              <a:rPr lang="ru-RU" dirty="0" smtClean="0">
                <a:hlinkClick r:id="rId8" action="ppaction://hlinksldjump"/>
              </a:rPr>
              <a:t>сетей</a:t>
            </a:r>
            <a:endParaRPr lang="ru-RU" dirty="0" smtClean="0"/>
          </a:p>
          <a:p>
            <a:endParaRPr lang="ru-RU" dirty="0"/>
          </a:p>
          <a:p>
            <a:r>
              <a:rPr lang="ru-RU" dirty="0" smtClean="0"/>
              <a:t>8. </a:t>
            </a:r>
            <a:r>
              <a:rPr lang="ru-RU" dirty="0" smtClean="0">
                <a:hlinkClick r:id="rId9" action="ppaction://hlinksldjump"/>
              </a:rPr>
              <a:t>Контрольные вопросы</a:t>
            </a:r>
            <a:endParaRPr lang="ru-RU" dirty="0"/>
          </a:p>
        </p:txBody>
      </p:sp>
    </p:spTree>
    <p:extLst>
      <p:ext uri="{BB962C8B-B14F-4D97-AF65-F5344CB8AC3E}">
        <p14:creationId xmlns:p14="http://schemas.microsoft.com/office/powerpoint/2010/main" val="2388957842"/>
      </p:ext>
    </p:extLst>
  </p:cSld>
  <p:clrMapOvr>
    <a:masterClrMapping/>
  </p:clrMapOvr>
  <p:transition spd="slow">
    <p:cove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Первые локальные сети</a:t>
            </a:r>
          </a:p>
        </p:txBody>
      </p:sp>
      <p:sp>
        <p:nvSpPr>
          <p:cNvPr id="6" name="TextBox 5"/>
          <p:cNvSpPr txBox="1"/>
          <p:nvPr/>
        </p:nvSpPr>
        <p:spPr>
          <a:xfrm>
            <a:off x="838200" y="2154328"/>
            <a:ext cx="4661079" cy="4524315"/>
          </a:xfrm>
          <a:prstGeom prst="rect">
            <a:avLst/>
          </a:prstGeom>
          <a:noFill/>
        </p:spPr>
        <p:txBody>
          <a:bodyPr wrap="square" rtlCol="0">
            <a:spAutoFit/>
          </a:bodyPr>
          <a:lstStyle/>
          <a:p>
            <a:pPr algn="just"/>
            <a:r>
              <a:rPr lang="ru-RU" dirty="0"/>
              <a:t>Конец 90-х выявил явного лидера среди технологий локальных сетей </a:t>
            </a:r>
            <a:r>
              <a:rPr lang="ru-RU" dirty="0" smtClean="0"/>
              <a:t>— </a:t>
            </a:r>
            <a:r>
              <a:rPr lang="ru-RU" dirty="0" err="1" smtClean="0"/>
              <a:t>Ethernet</a:t>
            </a:r>
            <a:r>
              <a:rPr lang="ru-RU" dirty="0"/>
              <a:t>, в которое вошли классическая технология </a:t>
            </a:r>
            <a:r>
              <a:rPr lang="ru-RU" dirty="0" err="1"/>
              <a:t>Ethernet</a:t>
            </a:r>
            <a:r>
              <a:rPr lang="ru-RU" dirty="0"/>
              <a:t> со скоростью передачи 10 </a:t>
            </a:r>
            <a:r>
              <a:rPr lang="ru-RU" dirty="0" smtClean="0"/>
              <a:t>Мбит/с, </a:t>
            </a:r>
            <a:r>
              <a:rPr lang="ru-RU" dirty="0" err="1" smtClean="0"/>
              <a:t>Fast</a:t>
            </a:r>
            <a:r>
              <a:rPr lang="ru-RU" dirty="0" smtClean="0"/>
              <a:t> </a:t>
            </a:r>
            <a:r>
              <a:rPr lang="ru-RU" dirty="0" err="1"/>
              <a:t>Ethernet</a:t>
            </a:r>
            <a:r>
              <a:rPr lang="ru-RU" dirty="0"/>
              <a:t> со скоростью 100 Мбит/с и </a:t>
            </a:r>
            <a:r>
              <a:rPr lang="ru-RU" dirty="0" err="1"/>
              <a:t>Gigabit</a:t>
            </a:r>
            <a:r>
              <a:rPr lang="ru-RU" dirty="0"/>
              <a:t> </a:t>
            </a:r>
            <a:r>
              <a:rPr lang="ru-RU" dirty="0" err="1"/>
              <a:t>Ethernet</a:t>
            </a:r>
            <a:r>
              <a:rPr lang="ru-RU" dirty="0"/>
              <a:t> со скоростью 1000 Мбит/с. Низкая стоимость оборудования </a:t>
            </a:r>
            <a:r>
              <a:rPr lang="ru-RU" dirty="0" err="1"/>
              <a:t>Ethernet</a:t>
            </a:r>
            <a:r>
              <a:rPr lang="ru-RU" dirty="0"/>
              <a:t>,  широкий диапазон иерархии скоростей позволяет рационально строить локальную сеть, выбирая ту технологию семейства, которая в наибольшей степени отвечает задачам предприятия и потребностям пользователей. Важно также, что все технологии </a:t>
            </a:r>
            <a:r>
              <a:rPr lang="ru-RU" dirty="0" err="1"/>
              <a:t>Ethernet</a:t>
            </a:r>
            <a:r>
              <a:rPr lang="ru-RU" dirty="0"/>
              <a:t> очень близки друг к другу по принципам работы, что упрощает </a:t>
            </a:r>
            <a:r>
              <a:rPr lang="ru-RU" dirty="0" smtClean="0"/>
              <a:t>обслуживание </a:t>
            </a:r>
            <a:r>
              <a:rPr lang="ru-RU" dirty="0"/>
              <a:t>этих сетей.  </a:t>
            </a:r>
          </a:p>
        </p:txBody>
      </p:sp>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279" y="3119228"/>
            <a:ext cx="6151628" cy="2594513"/>
          </a:xfrm>
          <a:prstGeom prst="rect">
            <a:avLst/>
          </a:prstGeom>
        </p:spPr>
      </p:pic>
    </p:spTree>
    <p:extLst>
      <p:ext uri="{BB962C8B-B14F-4D97-AF65-F5344CB8AC3E}">
        <p14:creationId xmlns:p14="http://schemas.microsoft.com/office/powerpoint/2010/main" val="3582831928"/>
      </p:ext>
    </p:extLst>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Сближение локальных и глобальных сетей</a:t>
            </a:r>
          </a:p>
        </p:txBody>
      </p:sp>
      <p:sp>
        <p:nvSpPr>
          <p:cNvPr id="6" name="TextBox 5"/>
          <p:cNvSpPr txBox="1"/>
          <p:nvPr/>
        </p:nvSpPr>
        <p:spPr>
          <a:xfrm>
            <a:off x="838200" y="2154328"/>
            <a:ext cx="4661079" cy="4524315"/>
          </a:xfrm>
          <a:prstGeom prst="rect">
            <a:avLst/>
          </a:prstGeom>
          <a:noFill/>
        </p:spPr>
        <p:txBody>
          <a:bodyPr wrap="square" rtlCol="0">
            <a:spAutoFit/>
          </a:bodyPr>
          <a:lstStyle/>
          <a:p>
            <a:pPr algn="just"/>
            <a:r>
              <a:rPr lang="ru-RU" dirty="0"/>
              <a:t>За счет новых сетевых технологий и, соответственно, нового оборудования, рассчитанного на более качественные линии связи, скорости передачи данных в уже существующих коммерческих глобальных сетях нового поколения приближаются к традиционным скоростям локальных сетей (в сетях </a:t>
            </a:r>
            <a:r>
              <a:rPr lang="ru-RU" dirty="0" err="1"/>
              <a:t>frame</a:t>
            </a:r>
            <a:r>
              <a:rPr lang="ru-RU" dirty="0"/>
              <a:t> </a:t>
            </a:r>
            <a:r>
              <a:rPr lang="ru-RU" dirty="0" err="1"/>
              <a:t>relay</a:t>
            </a:r>
            <a:r>
              <a:rPr lang="ru-RU" dirty="0"/>
              <a:t> сейчас доступны скорости 2 Мбит/с), а в глобальных сетях АТМ и превосходят их, достигая 622 Мбит/с.</a:t>
            </a:r>
          </a:p>
          <a:p>
            <a:pPr algn="just"/>
            <a:r>
              <a:rPr lang="ru-RU" dirty="0"/>
              <a:t>В результате службы для режима </a:t>
            </a:r>
            <a:r>
              <a:rPr lang="ru-RU" dirty="0" err="1"/>
              <a:t>on-line</a:t>
            </a:r>
            <a:r>
              <a:rPr lang="ru-RU" dirty="0"/>
              <a:t> становятся обычными и в глобальных сетях. Наиболее яркий пример - гипертекстовая информационная служба </a:t>
            </a:r>
            <a:r>
              <a:rPr lang="ru-RU" dirty="0" err="1"/>
              <a:t>World</a:t>
            </a:r>
            <a:r>
              <a:rPr lang="ru-RU" dirty="0"/>
              <a:t> </a:t>
            </a:r>
            <a:r>
              <a:rPr lang="ru-RU" dirty="0" err="1"/>
              <a:t>Wide</a:t>
            </a:r>
            <a:r>
              <a:rPr lang="ru-RU" dirty="0"/>
              <a:t> </a:t>
            </a:r>
            <a:r>
              <a:rPr lang="ru-RU" dirty="0" err="1"/>
              <a:t>Web</a:t>
            </a:r>
            <a:r>
              <a:rPr lang="ru-RU" dirty="0"/>
              <a:t>, ставшая основным поставщиком информации в сети </a:t>
            </a:r>
            <a:r>
              <a:rPr lang="ru-RU" dirty="0" err="1"/>
              <a:t>Internet</a:t>
            </a:r>
            <a:r>
              <a:rPr lang="ru-RU" dirty="0" smtClean="0"/>
              <a:t>.</a:t>
            </a:r>
            <a:endParaRPr lang="ru-RU"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0300" y="2154328"/>
            <a:ext cx="5143500" cy="3333750"/>
          </a:xfrm>
          <a:prstGeom prst="rect">
            <a:avLst/>
          </a:prstGeom>
        </p:spPr>
      </p:pic>
    </p:spTree>
    <p:extLst>
      <p:ext uri="{BB962C8B-B14F-4D97-AF65-F5344CB8AC3E}">
        <p14:creationId xmlns:p14="http://schemas.microsoft.com/office/powerpoint/2010/main" val="1925765572"/>
      </p:ext>
    </p:extLst>
  </p:cSld>
  <p:clrMapOvr>
    <a:masterClrMapping/>
  </p:clrMapOvr>
  <p:transition spd="slow">
    <p:cove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Конвергенция компьютерных и телекоммуникационных сетей</a:t>
            </a:r>
          </a:p>
        </p:txBody>
      </p:sp>
      <p:sp>
        <p:nvSpPr>
          <p:cNvPr id="6" name="TextBox 5"/>
          <p:cNvSpPr txBox="1"/>
          <p:nvPr/>
        </p:nvSpPr>
        <p:spPr>
          <a:xfrm>
            <a:off x="838200" y="2154328"/>
            <a:ext cx="4661079" cy="4247317"/>
          </a:xfrm>
          <a:prstGeom prst="rect">
            <a:avLst/>
          </a:prstGeom>
          <a:noFill/>
        </p:spPr>
        <p:txBody>
          <a:bodyPr wrap="square" rtlCol="0">
            <a:spAutoFit/>
          </a:bodyPr>
          <a:lstStyle/>
          <a:p>
            <a:pPr algn="just"/>
            <a:r>
              <a:rPr lang="ru-RU" dirty="0"/>
              <a:t>Конвергенция компьютерных и телекоммуникационных сетей. Определяются понятия сети доступа и магистрали. Обсуждаются особенности сетей операторов и корпоративных сетей. Рассматривается классификация сетей операторов по территориальной протяженности, набору услуг, клиентской базе.</a:t>
            </a:r>
          </a:p>
          <a:p>
            <a:pPr algn="just"/>
            <a:r>
              <a:rPr lang="ru-RU" dirty="0"/>
              <a:t/>
            </a:r>
            <a:br>
              <a:rPr lang="ru-RU" dirty="0"/>
            </a:br>
            <a:r>
              <a:rPr lang="ru-RU" dirty="0"/>
              <a:t>Ярко выраженная в последнее время тенденция сближения различных типов сетей характерна не только для локальных и глобальных компьютерных сетей, но и для телекоммуникационных сетей других типов.</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6411" y="2154328"/>
            <a:ext cx="4167389" cy="4227911"/>
          </a:xfrm>
          <a:prstGeom prst="rect">
            <a:avLst/>
          </a:prstGeom>
        </p:spPr>
      </p:pic>
    </p:spTree>
    <p:extLst>
      <p:ext uri="{BB962C8B-B14F-4D97-AF65-F5344CB8AC3E}">
        <p14:creationId xmlns:p14="http://schemas.microsoft.com/office/powerpoint/2010/main" val="2164093253"/>
      </p:ext>
    </p:extLst>
  </p:cSld>
  <p:clrMapOvr>
    <a:masterClrMapping/>
  </p:clrMapOvr>
  <p:transition spd="slow">
    <p:cove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smtClean="0">
                <a:solidFill>
                  <a:schemeClr val="bg2">
                    <a:lumMod val="25000"/>
                  </a:schemeClr>
                </a:solidFill>
              </a:rPr>
              <a:t>Ответы на вопросы</a:t>
            </a:r>
            <a:endParaRPr lang="ru-RU" dirty="0">
              <a:solidFill>
                <a:schemeClr val="bg2">
                  <a:lumMod val="25000"/>
                </a:schemeClr>
              </a:solidFill>
            </a:endParaRPr>
          </a:p>
        </p:txBody>
      </p:sp>
      <p:sp>
        <p:nvSpPr>
          <p:cNvPr id="6" name="TextBox 5"/>
          <p:cNvSpPr txBox="1"/>
          <p:nvPr/>
        </p:nvSpPr>
        <p:spPr>
          <a:xfrm>
            <a:off x="838200" y="2154328"/>
            <a:ext cx="10515600" cy="4247317"/>
          </a:xfrm>
          <a:prstGeom prst="rect">
            <a:avLst/>
          </a:prstGeom>
          <a:noFill/>
        </p:spPr>
        <p:txBody>
          <a:bodyPr wrap="square" rtlCol="0">
            <a:spAutoFit/>
          </a:bodyPr>
          <a:lstStyle/>
          <a:p>
            <a:pPr marL="342900" indent="-342900" algn="just">
              <a:buFont typeface="+mj-lt"/>
              <a:buAutoNum type="arabicPeriod"/>
            </a:pPr>
            <a:r>
              <a:rPr lang="ru-RU" dirty="0" smtClean="0"/>
              <a:t>Вычислительные ресурсы первых многотерминальных систем были централизованы, в то время как в компьютерной сети они являются распределенными.</a:t>
            </a:r>
          </a:p>
          <a:p>
            <a:pPr marL="342900" indent="-342900" algn="just">
              <a:buFont typeface="+mj-lt"/>
              <a:buAutoNum type="arabicPeriod"/>
            </a:pPr>
            <a:r>
              <a:rPr lang="ru-RU" dirty="0"/>
              <a:t>В конце 60-х годов</a:t>
            </a:r>
            <a:r>
              <a:rPr lang="ru-RU" dirty="0" smtClean="0"/>
              <a:t>.</a:t>
            </a:r>
          </a:p>
          <a:p>
            <a:pPr marL="342900" indent="-342900" algn="just">
              <a:buFont typeface="+mj-lt"/>
              <a:buAutoNum type="arabicPeriod"/>
            </a:pPr>
            <a:r>
              <a:rPr lang="ru-RU" dirty="0"/>
              <a:t>Созданная в конце 60-х, эта глобальная сеть стала прародительницей современной сети  </a:t>
            </a:r>
            <a:r>
              <a:rPr lang="ru-RU" dirty="0" err="1"/>
              <a:t>Internet</a:t>
            </a:r>
            <a:r>
              <a:rPr lang="ru-RU" dirty="0" smtClean="0"/>
              <a:t>.</a:t>
            </a:r>
          </a:p>
          <a:p>
            <a:pPr marL="342900" indent="-342900" algn="just">
              <a:buFont typeface="+mj-lt"/>
              <a:buAutoNum type="arabicPeriod"/>
            </a:pPr>
            <a:r>
              <a:rPr lang="ru-RU" dirty="0"/>
              <a:t>Изобретение </a:t>
            </a:r>
            <a:r>
              <a:rPr lang="en-US" dirty="0" smtClean="0"/>
              <a:t>Web</a:t>
            </a:r>
            <a:r>
              <a:rPr lang="ru-RU" dirty="0" smtClean="0"/>
              <a:t>.</a:t>
            </a:r>
          </a:p>
          <a:p>
            <a:pPr marL="342900" indent="-342900" algn="just">
              <a:buFont typeface="+mj-lt"/>
              <a:buAutoNum type="arabicPeriod"/>
            </a:pPr>
            <a:r>
              <a:rPr lang="ru-RU" dirty="0"/>
              <a:t>Появление БИС привело к созданию микрокомпьютеров, которые в свою очередь стимулировали разработки в области локальных компьютерных сетей. Важную роль в становлении стандартизованных технологий LAN сыграли персональные компьютеры</a:t>
            </a:r>
            <a:r>
              <a:rPr lang="ru-RU" dirty="0" smtClean="0"/>
              <a:t>.</a:t>
            </a:r>
          </a:p>
          <a:p>
            <a:pPr marL="342900" indent="-342900" algn="just">
              <a:buFont typeface="+mj-lt"/>
              <a:buAutoNum type="arabicPeriod"/>
            </a:pPr>
            <a:r>
              <a:rPr lang="ru-RU" dirty="0"/>
              <a:t>1980, 1985 и 1985 соответственно</a:t>
            </a:r>
            <a:r>
              <a:rPr lang="ru-RU" dirty="0" smtClean="0"/>
              <a:t>.</a:t>
            </a:r>
          </a:p>
          <a:p>
            <a:pPr marL="342900" indent="-342900" algn="just">
              <a:buFont typeface="+mj-lt"/>
              <a:buAutoNum type="arabicPeriod"/>
            </a:pPr>
            <a:r>
              <a:rPr lang="ru-RU" dirty="0"/>
              <a:t>Важным направлением является сближение типов услуг. Например, компьютерные сети предлагают услугу передачи голоса, которая ранее была прерогативой телефонных сетей. Еще одно направление конвергенции -  сближение  используемых технологий. Например, представление голоса в цифровой форме, что делает принципиально возможным передачу телефонного и компьютерного трафика по одним и тем же цифровым каналам</a:t>
            </a:r>
            <a:r>
              <a:rPr lang="ru-RU" dirty="0" smtClean="0"/>
              <a:t>.</a:t>
            </a:r>
          </a:p>
          <a:p>
            <a:pPr marL="342900" indent="-342900">
              <a:buFont typeface="+mj-lt"/>
              <a:buAutoNum type="arabicPeriod"/>
            </a:pPr>
            <a:endParaRPr lang="ru-RU" dirty="0"/>
          </a:p>
        </p:txBody>
      </p:sp>
    </p:spTree>
    <p:extLst>
      <p:ext uri="{BB962C8B-B14F-4D97-AF65-F5344CB8AC3E}">
        <p14:creationId xmlns:p14="http://schemas.microsoft.com/office/powerpoint/2010/main" val="1295165695"/>
      </p:ext>
    </p:extLst>
  </p:cSld>
  <p:clrMapOvr>
    <a:masterClrMapping/>
  </p:clrMapOvr>
  <p:transition spd="slow">
    <p:cove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smtClean="0">
                <a:solidFill>
                  <a:schemeClr val="bg2">
                    <a:lumMod val="25000"/>
                  </a:schemeClr>
                </a:solidFill>
              </a:rPr>
              <a:t>Ответы на вопросы</a:t>
            </a:r>
            <a:endParaRPr lang="ru-RU" dirty="0">
              <a:solidFill>
                <a:schemeClr val="bg2">
                  <a:lumMod val="25000"/>
                </a:schemeClr>
              </a:solidFill>
            </a:endParaRPr>
          </a:p>
        </p:txBody>
      </p:sp>
      <p:sp>
        <p:nvSpPr>
          <p:cNvPr id="6" name="TextBox 5"/>
          <p:cNvSpPr txBox="1"/>
          <p:nvPr/>
        </p:nvSpPr>
        <p:spPr>
          <a:xfrm>
            <a:off x="838200" y="2154328"/>
            <a:ext cx="10515600" cy="3693319"/>
          </a:xfrm>
          <a:prstGeom prst="rect">
            <a:avLst/>
          </a:prstGeom>
          <a:noFill/>
        </p:spPr>
        <p:txBody>
          <a:bodyPr wrap="square" rtlCol="0">
            <a:spAutoFit/>
          </a:bodyPr>
          <a:lstStyle/>
          <a:p>
            <a:pPr marL="342900" indent="-342900" algn="just">
              <a:buFont typeface="+mj-lt"/>
              <a:buAutoNum type="arabicPeriod" startAt="8"/>
            </a:pPr>
            <a:r>
              <a:rPr lang="ru-RU" dirty="0" err="1"/>
              <a:t>Мультисервисная</a:t>
            </a:r>
            <a:r>
              <a:rPr lang="ru-RU" dirty="0"/>
              <a:t> сеть - сеть, способная оказывать различные услуги, в том числе услуги телефонии и передачи данных, например, услугу универсальной службы сообщений, объединяющей электронную почту, телефонию, факсимильную службу и пейджинговую связь. Интеллектуальная сеть –</a:t>
            </a:r>
            <a:r>
              <a:rPr lang="ru-RU" b="1" dirty="0"/>
              <a:t>  </a:t>
            </a:r>
            <a:r>
              <a:rPr lang="ru-RU" dirty="0"/>
              <a:t>это телефонная сеть, в которой  реализованы</a:t>
            </a:r>
            <a:r>
              <a:rPr lang="ru-RU" b="1" dirty="0"/>
              <a:t> </a:t>
            </a:r>
            <a:r>
              <a:rPr lang="ru-RU" dirty="0"/>
              <a:t>дополнительные функции, такие как переадресация вызова, конференц-связь, телеголосование. Инфокоммуникационная сеть –</a:t>
            </a:r>
            <a:r>
              <a:rPr lang="ru-RU" b="1" dirty="0"/>
              <a:t> </a:t>
            </a:r>
            <a:r>
              <a:rPr lang="ru-RU" dirty="0"/>
              <a:t>это сеть, полученная в результате глубокого взаимопроникновения технологий информационных (компьютерных)  и телекоммуникационных сетей. Эти три термина очень близки и часто могут использоваться как синонимы</a:t>
            </a:r>
            <a:r>
              <a:rPr lang="ru-RU" dirty="0" smtClean="0"/>
              <a:t>.</a:t>
            </a:r>
          </a:p>
          <a:p>
            <a:pPr marL="342900" indent="-342900" algn="just">
              <a:buFont typeface="+mj-lt"/>
              <a:buAutoNum type="arabicPeriod" startAt="8"/>
            </a:pPr>
            <a:r>
              <a:rPr lang="ru-RU" dirty="0"/>
              <a:t>Потому что до появления в 70-е годы мини-компьютеров предприятия имели, как правило, только по одному компьютеру. Даже крупные корпорации располагали по одному компьютеру в каждом из своих подразделений, находящихся в различных городах. Поэтому объединять в локальные сети (LAN) было просто нечего, и первыми появились глобальные сети (WAN), соединяющие компьютеры, находящиеся в разных городах и даже странах.</a:t>
            </a:r>
          </a:p>
        </p:txBody>
      </p:sp>
    </p:spTree>
    <p:extLst>
      <p:ext uri="{BB962C8B-B14F-4D97-AF65-F5344CB8AC3E}">
        <p14:creationId xmlns:p14="http://schemas.microsoft.com/office/powerpoint/2010/main" val="767314187"/>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tx1">
                    <a:lumMod val="75000"/>
                    <a:lumOff val="25000"/>
                  </a:schemeClr>
                </a:solidFill>
              </a:rPr>
              <a:t>В</a:t>
            </a:r>
            <a:r>
              <a:rPr lang="ru-RU" dirty="0" smtClean="0">
                <a:solidFill>
                  <a:schemeClr val="tx1">
                    <a:lumMod val="75000"/>
                    <a:lumOff val="25000"/>
                  </a:schemeClr>
                </a:solidFill>
              </a:rPr>
              <a:t>ычислительная и телекоммуникационная технологии</a:t>
            </a:r>
            <a:endParaRPr lang="ru-RU" dirty="0">
              <a:solidFill>
                <a:schemeClr val="tx1">
                  <a:lumMod val="75000"/>
                  <a:lumOff val="25000"/>
                </a:schemeClr>
              </a:solidFill>
            </a:endParaRPr>
          </a:p>
        </p:txBody>
      </p:sp>
      <p:sp>
        <p:nvSpPr>
          <p:cNvPr id="6" name="TextBox 5"/>
          <p:cNvSpPr txBox="1"/>
          <p:nvPr/>
        </p:nvSpPr>
        <p:spPr>
          <a:xfrm>
            <a:off x="838200" y="2154328"/>
            <a:ext cx="4661079" cy="3693319"/>
          </a:xfrm>
          <a:prstGeom prst="rect">
            <a:avLst/>
          </a:prstGeom>
          <a:noFill/>
        </p:spPr>
        <p:txBody>
          <a:bodyPr wrap="square" rtlCol="0">
            <a:spAutoFit/>
          </a:bodyPr>
          <a:lstStyle/>
          <a:p>
            <a:pPr algn="just"/>
            <a:r>
              <a:rPr lang="ru-RU" b="1" dirty="0"/>
              <a:t>Компьютерная сеть (Вычислительная сеть)</a:t>
            </a:r>
            <a:r>
              <a:rPr lang="ru-RU" dirty="0"/>
              <a:t> - это совокупность компьютеров, соединенных линиями связи. Линии связи образованы кабелями или проводами, p-каналами и оптическими коммуникационными устройствами. Все сетевое оборудование работает под управлением системного и прикладного программного обеспечения</a:t>
            </a:r>
            <a:r>
              <a:rPr lang="ru-RU" dirty="0" smtClean="0"/>
              <a:t>.</a:t>
            </a:r>
          </a:p>
          <a:p>
            <a:pPr algn="just"/>
            <a:endParaRPr lang="ru-RU" dirty="0" smtClean="0"/>
          </a:p>
          <a:p>
            <a:pPr algn="just"/>
            <a:r>
              <a:rPr lang="ru-RU" b="1" dirty="0" smtClean="0"/>
              <a:t>Сеть</a:t>
            </a:r>
            <a:r>
              <a:rPr lang="ru-RU" dirty="0" smtClean="0"/>
              <a:t> - </a:t>
            </a:r>
            <a:r>
              <a:rPr lang="ru-RU" dirty="0" err="1" smtClean="0"/>
              <a:t>network</a:t>
            </a:r>
            <a:r>
              <a:rPr lang="ru-RU" dirty="0" smtClean="0"/>
              <a:t> - взаимодействующая совокупность объектов, образуемых устройствами передачи и обработки данных.</a:t>
            </a:r>
          </a:p>
          <a:p>
            <a:pPr algn="just"/>
            <a:endParaRPr lang="ru-RU" dirty="0"/>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3417" y="1690688"/>
            <a:ext cx="4830383" cy="5025832"/>
          </a:xfrm>
          <a:prstGeom prst="rect">
            <a:avLst/>
          </a:prstGeom>
        </p:spPr>
      </p:pic>
    </p:spTree>
    <p:extLst>
      <p:ext uri="{BB962C8B-B14F-4D97-AF65-F5344CB8AC3E}">
        <p14:creationId xmlns:p14="http://schemas.microsoft.com/office/powerpoint/2010/main" val="3498796005"/>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2918" y="2154329"/>
            <a:ext cx="5657430" cy="4525944"/>
          </a:xfrm>
          <a:prstGeom prst="rect">
            <a:avLst/>
          </a:prstGeom>
        </p:spPr>
      </p:pic>
      <p:sp>
        <p:nvSpPr>
          <p:cNvPr id="2" name="Заголовок 1"/>
          <p:cNvSpPr>
            <a:spLocks noGrp="1"/>
          </p:cNvSpPr>
          <p:nvPr>
            <p:ph type="title"/>
          </p:nvPr>
        </p:nvSpPr>
        <p:spPr/>
        <p:txBody>
          <a:bodyPr/>
          <a:lstStyle/>
          <a:p>
            <a:pPr algn="ctr"/>
            <a:r>
              <a:rPr lang="ru-RU" dirty="0">
                <a:solidFill>
                  <a:schemeClr val="tx1">
                    <a:lumMod val="75000"/>
                    <a:lumOff val="25000"/>
                  </a:schemeClr>
                </a:solidFill>
              </a:rPr>
              <a:t>В</a:t>
            </a:r>
            <a:r>
              <a:rPr lang="ru-RU" dirty="0" smtClean="0">
                <a:solidFill>
                  <a:schemeClr val="tx1">
                    <a:lumMod val="75000"/>
                    <a:lumOff val="25000"/>
                  </a:schemeClr>
                </a:solidFill>
              </a:rPr>
              <a:t>ычислительная и телекоммуникационная технологии</a:t>
            </a:r>
            <a:endParaRPr lang="ru-RU" dirty="0">
              <a:solidFill>
                <a:schemeClr val="tx1">
                  <a:lumMod val="75000"/>
                  <a:lumOff val="25000"/>
                </a:schemeClr>
              </a:solidFill>
            </a:endParaRPr>
          </a:p>
        </p:txBody>
      </p:sp>
      <p:sp>
        <p:nvSpPr>
          <p:cNvPr id="6" name="TextBox 5"/>
          <p:cNvSpPr txBox="1"/>
          <p:nvPr/>
        </p:nvSpPr>
        <p:spPr>
          <a:xfrm>
            <a:off x="838200" y="2154328"/>
            <a:ext cx="4661079" cy="4524315"/>
          </a:xfrm>
          <a:prstGeom prst="rect">
            <a:avLst/>
          </a:prstGeom>
          <a:noFill/>
        </p:spPr>
        <p:txBody>
          <a:bodyPr wrap="square" rtlCol="0">
            <a:spAutoFit/>
          </a:bodyPr>
          <a:lstStyle/>
          <a:p>
            <a:pPr algn="just"/>
            <a:r>
              <a:rPr lang="ru-RU" dirty="0"/>
              <a:t>В середине XX в. основными системами коммуникации </a:t>
            </a:r>
            <a:r>
              <a:rPr lang="ru-RU" dirty="0" smtClean="0"/>
              <a:t>между </a:t>
            </a:r>
            <a:r>
              <a:rPr lang="ru-RU" dirty="0"/>
              <a:t>людьми, занятыми в экономике, не считая привычные почтовые письма, были </a:t>
            </a:r>
            <a:r>
              <a:rPr lang="ru-RU" b="1" dirty="0"/>
              <a:t>телеграф, телефон </a:t>
            </a:r>
            <a:r>
              <a:rPr lang="ru-RU" dirty="0"/>
              <a:t>и</a:t>
            </a:r>
            <a:r>
              <a:rPr lang="ru-RU" b="1" dirty="0"/>
              <a:t> радиосвязь</a:t>
            </a:r>
            <a:r>
              <a:rPr lang="ru-RU" dirty="0"/>
              <a:t>. Телевидение находилось на этапе своего становления. Посредством телеграфных, телефонных сетей и радиосетей осуществлялась передача информационных потоков, но обработка переданной информации целиком возлагалась на человека</a:t>
            </a:r>
            <a:r>
              <a:rPr lang="ru-RU" dirty="0" smtClean="0"/>
              <a:t>.</a:t>
            </a:r>
          </a:p>
          <a:p>
            <a:pPr algn="just"/>
            <a:endParaRPr lang="ru-RU" dirty="0"/>
          </a:p>
          <a:p>
            <a:pPr algn="just"/>
            <a:r>
              <a:rPr lang="ru-RU" dirty="0"/>
              <a:t>Телекоммуникационные системы и сети являются по сравнению с компьютерными сетями «старожилами», и первыми из них были телеграфные и телефонные сети.</a:t>
            </a:r>
            <a:endParaRPr lang="ru-RU" dirty="0" smtClean="0"/>
          </a:p>
        </p:txBody>
      </p:sp>
    </p:spTree>
    <p:extLst>
      <p:ext uri="{BB962C8B-B14F-4D97-AF65-F5344CB8AC3E}">
        <p14:creationId xmlns:p14="http://schemas.microsoft.com/office/powerpoint/2010/main" val="50770996"/>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tx1">
                    <a:lumMod val="75000"/>
                    <a:lumOff val="25000"/>
                  </a:schemeClr>
                </a:solidFill>
              </a:rPr>
              <a:t>В</a:t>
            </a:r>
            <a:r>
              <a:rPr lang="ru-RU" dirty="0" smtClean="0">
                <a:solidFill>
                  <a:schemeClr val="tx1">
                    <a:lumMod val="75000"/>
                    <a:lumOff val="25000"/>
                  </a:schemeClr>
                </a:solidFill>
              </a:rPr>
              <a:t>ычислительная и телекоммуникационная технологии</a:t>
            </a:r>
            <a:endParaRPr lang="ru-RU" dirty="0">
              <a:solidFill>
                <a:schemeClr val="tx1">
                  <a:lumMod val="75000"/>
                  <a:lumOff val="25000"/>
                </a:schemeClr>
              </a:solidFill>
            </a:endParaRPr>
          </a:p>
        </p:txBody>
      </p:sp>
      <p:sp>
        <p:nvSpPr>
          <p:cNvPr id="6" name="TextBox 5"/>
          <p:cNvSpPr txBox="1"/>
          <p:nvPr/>
        </p:nvSpPr>
        <p:spPr>
          <a:xfrm>
            <a:off x="838200" y="2154328"/>
            <a:ext cx="4661079" cy="3970318"/>
          </a:xfrm>
          <a:prstGeom prst="rect">
            <a:avLst/>
          </a:prstGeom>
          <a:noFill/>
        </p:spPr>
        <p:txBody>
          <a:bodyPr wrap="square" rtlCol="0">
            <a:spAutoFit/>
          </a:bodyPr>
          <a:lstStyle/>
          <a:p>
            <a:pPr algn="just"/>
            <a:r>
              <a:rPr lang="ru-RU" b="1" dirty="0" smtClean="0"/>
              <a:t>Телеграф</a:t>
            </a:r>
            <a:r>
              <a:rPr lang="ru-RU" dirty="0" smtClean="0"/>
              <a:t> </a:t>
            </a:r>
            <a:r>
              <a:rPr lang="ru-RU" dirty="0"/>
              <a:t>был изобретен в середине XIX в. и предназначался для передачи сообщений на расстояние при помощи электрических сигналов, символов и букв</a:t>
            </a:r>
            <a:r>
              <a:rPr lang="ru-RU" dirty="0" smtClean="0"/>
              <a:t>.</a:t>
            </a:r>
          </a:p>
          <a:p>
            <a:pPr algn="just"/>
            <a:r>
              <a:rPr lang="ru-RU" dirty="0" smtClean="0"/>
              <a:t> </a:t>
            </a:r>
          </a:p>
          <a:p>
            <a:pPr algn="just"/>
            <a:r>
              <a:rPr lang="ru-RU" dirty="0"/>
              <a:t>В 1838 г. в Мюнхене немецкий ученый К. </a:t>
            </a:r>
            <a:r>
              <a:rPr lang="ru-RU" dirty="0" err="1"/>
              <a:t>Штейнгейль</a:t>
            </a:r>
            <a:r>
              <a:rPr lang="ru-RU" dirty="0"/>
              <a:t> построил первую телеграфную линию длиною в 5000 м</a:t>
            </a:r>
            <a:r>
              <a:rPr lang="ru-RU" dirty="0" smtClean="0"/>
              <a:t>.</a:t>
            </a:r>
          </a:p>
          <a:p>
            <a:pPr algn="just"/>
            <a:endParaRPr lang="ru-RU" dirty="0"/>
          </a:p>
          <a:p>
            <a:pPr algn="just"/>
            <a:r>
              <a:rPr lang="ru-RU" dirty="0"/>
              <a:t>В 1843 г. шотландский физик А. </a:t>
            </a:r>
            <a:r>
              <a:rPr lang="ru-RU" dirty="0" err="1"/>
              <a:t>Бэйн</a:t>
            </a:r>
            <a:r>
              <a:rPr lang="ru-RU" dirty="0"/>
              <a:t> продемонстрировал и запатентовал собственную конструкцию электрического телеграфа, которая позволяла передавать изображения по проводам</a:t>
            </a:r>
            <a:r>
              <a:rPr lang="ru-RU" dirty="0" smtClean="0"/>
              <a:t>.</a:t>
            </a:r>
            <a:endParaRPr lang="ru-RU" dirty="0"/>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76752" y="2154328"/>
            <a:ext cx="4177048" cy="4177048"/>
          </a:xfrm>
          <a:prstGeom prst="rect">
            <a:avLst/>
          </a:prstGeom>
        </p:spPr>
      </p:pic>
    </p:spTree>
    <p:extLst>
      <p:ext uri="{BB962C8B-B14F-4D97-AF65-F5344CB8AC3E}">
        <p14:creationId xmlns:p14="http://schemas.microsoft.com/office/powerpoint/2010/main" val="4264162207"/>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tx1">
                    <a:lumMod val="75000"/>
                    <a:lumOff val="25000"/>
                  </a:schemeClr>
                </a:solidFill>
              </a:rPr>
              <a:t>В</a:t>
            </a:r>
            <a:r>
              <a:rPr lang="ru-RU" dirty="0" smtClean="0">
                <a:solidFill>
                  <a:schemeClr val="tx1">
                    <a:lumMod val="75000"/>
                    <a:lumOff val="25000"/>
                  </a:schemeClr>
                </a:solidFill>
              </a:rPr>
              <a:t>ычислительная и телекоммуникационная технологии</a:t>
            </a:r>
            <a:endParaRPr lang="ru-RU" dirty="0">
              <a:solidFill>
                <a:schemeClr val="tx1">
                  <a:lumMod val="75000"/>
                  <a:lumOff val="25000"/>
                </a:schemeClr>
              </a:solidFill>
            </a:endParaRPr>
          </a:p>
        </p:txBody>
      </p:sp>
      <p:sp>
        <p:nvSpPr>
          <p:cNvPr id="6" name="TextBox 5"/>
          <p:cNvSpPr txBox="1"/>
          <p:nvPr/>
        </p:nvSpPr>
        <p:spPr>
          <a:xfrm>
            <a:off x="838200" y="2154328"/>
            <a:ext cx="4661079" cy="3693319"/>
          </a:xfrm>
          <a:prstGeom prst="rect">
            <a:avLst/>
          </a:prstGeom>
          <a:noFill/>
        </p:spPr>
        <p:txBody>
          <a:bodyPr wrap="square" rtlCol="0">
            <a:spAutoFit/>
          </a:bodyPr>
          <a:lstStyle/>
          <a:p>
            <a:pPr algn="just"/>
            <a:r>
              <a:rPr lang="ru-RU" dirty="0"/>
              <a:t>Исторически телефонные сети появились несколько позже телеграфных</a:t>
            </a:r>
            <a:r>
              <a:rPr lang="ru-RU" dirty="0" smtClean="0"/>
              <a:t>.</a:t>
            </a:r>
          </a:p>
          <a:p>
            <a:pPr algn="just"/>
            <a:endParaRPr lang="ru-RU" dirty="0"/>
          </a:p>
          <a:p>
            <a:pPr algn="just"/>
            <a:r>
              <a:rPr lang="ru-RU" dirty="0"/>
              <a:t>Первые слова были сказаны по </a:t>
            </a:r>
            <a:r>
              <a:rPr lang="ru-RU" b="1" i="1" dirty="0" smtClean="0"/>
              <a:t>телефону</a:t>
            </a:r>
            <a:r>
              <a:rPr lang="ru-RU" dirty="0" smtClean="0"/>
              <a:t>  </a:t>
            </a:r>
            <a:r>
              <a:rPr lang="ru-RU" dirty="0"/>
              <a:t>10 марта 1876 г. и принадлежали они шотландскому изобретателю, преподавателю школы глухонемых Александру </a:t>
            </a:r>
            <a:r>
              <a:rPr lang="ru-RU" dirty="0" err="1"/>
              <a:t>Грэму</a:t>
            </a:r>
            <a:r>
              <a:rPr lang="ru-RU" dirty="0"/>
              <a:t> Беллу: «Мистер Ватсон, зайдите, я хочу Вас видеть». Дальность действия этой телефонной линии внутри здания составляла 12 м. </a:t>
            </a:r>
            <a:r>
              <a:rPr lang="ru-RU" dirty="0" smtClean="0"/>
              <a:t>Через </a:t>
            </a:r>
            <a:r>
              <a:rPr lang="ru-RU" dirty="0"/>
              <a:t>несколько лет телефон и телефонные сети стали развиваться стремительными темпами.</a:t>
            </a:r>
            <a:endParaRPr lang="ru-RU" dirty="0" smtClean="0"/>
          </a:p>
          <a:p>
            <a:pPr algn="just"/>
            <a:r>
              <a:rPr lang="ru-RU" dirty="0" smtClean="0"/>
              <a:t> </a:t>
            </a:r>
          </a:p>
        </p:txBody>
      </p:sp>
      <p:pic>
        <p:nvPicPr>
          <p:cNvPr id="7" name="Рисунок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1124" y="2154328"/>
            <a:ext cx="4052676" cy="4179194"/>
          </a:xfrm>
          <a:prstGeom prst="rect">
            <a:avLst/>
          </a:prstGeom>
        </p:spPr>
      </p:pic>
    </p:spTree>
    <p:extLst>
      <p:ext uri="{BB962C8B-B14F-4D97-AF65-F5344CB8AC3E}">
        <p14:creationId xmlns:p14="http://schemas.microsoft.com/office/powerpoint/2010/main" val="1317445252"/>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tx1">
                    <a:lumMod val="75000"/>
                    <a:lumOff val="25000"/>
                  </a:schemeClr>
                </a:solidFill>
              </a:rPr>
              <a:t>В</a:t>
            </a:r>
            <a:r>
              <a:rPr lang="ru-RU" dirty="0" smtClean="0">
                <a:solidFill>
                  <a:schemeClr val="tx1">
                    <a:lumMod val="75000"/>
                    <a:lumOff val="25000"/>
                  </a:schemeClr>
                </a:solidFill>
              </a:rPr>
              <a:t>ычислительная и телекоммуникационная технологии</a:t>
            </a:r>
            <a:endParaRPr lang="ru-RU" dirty="0">
              <a:solidFill>
                <a:schemeClr val="tx1">
                  <a:lumMod val="75000"/>
                  <a:lumOff val="25000"/>
                </a:schemeClr>
              </a:solidFill>
            </a:endParaRPr>
          </a:p>
        </p:txBody>
      </p:sp>
      <p:sp>
        <p:nvSpPr>
          <p:cNvPr id="6" name="TextBox 5"/>
          <p:cNvSpPr txBox="1"/>
          <p:nvPr/>
        </p:nvSpPr>
        <p:spPr>
          <a:xfrm>
            <a:off x="838200" y="2154328"/>
            <a:ext cx="4661079" cy="4247317"/>
          </a:xfrm>
          <a:prstGeom prst="rect">
            <a:avLst/>
          </a:prstGeom>
          <a:noFill/>
        </p:spPr>
        <p:txBody>
          <a:bodyPr wrap="square" rtlCol="0">
            <a:spAutoFit/>
          </a:bodyPr>
          <a:lstStyle/>
          <a:p>
            <a:pPr algn="just"/>
            <a:r>
              <a:rPr lang="ru-RU" dirty="0"/>
              <a:t>Работы в области </a:t>
            </a:r>
            <a:r>
              <a:rPr lang="ru-RU" b="1" i="1" dirty="0"/>
              <a:t>радиосвязи</a:t>
            </a:r>
            <a:r>
              <a:rPr lang="ru-RU" dirty="0"/>
              <a:t> начались с тех пор, когда немецкий ученый Г. Герц в 1888 г. открыл способ создания и обнаружения электромагнитных радиоволн. 25 апреля 1895 г.</a:t>
            </a:r>
          </a:p>
          <a:p>
            <a:pPr algn="just"/>
            <a:endParaRPr lang="ru-RU" dirty="0" smtClean="0"/>
          </a:p>
          <a:p>
            <a:pPr algn="just"/>
            <a:r>
              <a:rPr lang="ru-RU" dirty="0" smtClean="0"/>
              <a:t>Русский </a:t>
            </a:r>
            <a:r>
              <a:rPr lang="ru-RU" dirty="0"/>
              <a:t>ученый А.С. Попов сделал доклад, посвященный методу использования излученных электромагнитных волн для беспроводной передачи электрических сигналов, содержащих </a:t>
            </a:r>
            <a:r>
              <a:rPr lang="ru-RU" dirty="0" smtClean="0"/>
              <a:t>информацию. </a:t>
            </a:r>
            <a:r>
              <a:rPr lang="ru-RU" dirty="0"/>
              <a:t>И</a:t>
            </a:r>
            <a:r>
              <a:rPr lang="ru-RU" dirty="0" smtClean="0"/>
              <a:t>тальянец </a:t>
            </a:r>
            <a:r>
              <a:rPr lang="ru-RU" dirty="0"/>
              <a:t>Г. Маркони заинтересовался новым изобретением. В июле 1898 г. он подал патент в Англии, предъявив подобное устройство</a:t>
            </a:r>
            <a:r>
              <a:rPr lang="ru-RU" dirty="0" smtClean="0"/>
              <a:t>, усложнив </a:t>
            </a:r>
            <a:r>
              <a:rPr lang="ru-RU" dirty="0"/>
              <a:t>схемы А.С. Попова. </a:t>
            </a:r>
            <a:endParaRPr lang="ru-RU" dirty="0" smtClean="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2875" y="2892244"/>
            <a:ext cx="4960925" cy="2761582"/>
          </a:xfrm>
          <a:prstGeom prst="rect">
            <a:avLst/>
          </a:prstGeom>
        </p:spPr>
      </p:pic>
    </p:spTree>
    <p:extLst>
      <p:ext uri="{BB962C8B-B14F-4D97-AF65-F5344CB8AC3E}">
        <p14:creationId xmlns:p14="http://schemas.microsoft.com/office/powerpoint/2010/main" val="2793239769"/>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Системы пакетной обработки </a:t>
            </a:r>
          </a:p>
        </p:txBody>
      </p:sp>
      <p:sp>
        <p:nvSpPr>
          <p:cNvPr id="6" name="TextBox 5"/>
          <p:cNvSpPr txBox="1"/>
          <p:nvPr/>
        </p:nvSpPr>
        <p:spPr>
          <a:xfrm>
            <a:off x="838200" y="2154328"/>
            <a:ext cx="4661079" cy="3693319"/>
          </a:xfrm>
          <a:prstGeom prst="rect">
            <a:avLst/>
          </a:prstGeom>
          <a:noFill/>
        </p:spPr>
        <p:txBody>
          <a:bodyPr wrap="square" rtlCol="0">
            <a:spAutoFit/>
          </a:bodyPr>
          <a:lstStyle/>
          <a:p>
            <a:pPr algn="just"/>
            <a:r>
              <a:rPr lang="ru-RU" dirty="0"/>
              <a:t>Системы пакетной </a:t>
            </a:r>
            <a:r>
              <a:rPr lang="ru-RU" dirty="0" smtClean="0"/>
              <a:t>обработки предназначены </a:t>
            </a:r>
            <a:r>
              <a:rPr lang="ru-RU" dirty="0"/>
              <a:t>для решения задач, которые не требуют быстрого получения результатов. Главной целью </a:t>
            </a:r>
            <a:r>
              <a:rPr lang="ru-RU" b="1" dirty="0"/>
              <a:t>ОС пакетной обработки</a:t>
            </a:r>
            <a:r>
              <a:rPr lang="ru-RU" dirty="0"/>
              <a:t> является максимальная пропускная способность или решение максимального числа задач в единицу </a:t>
            </a:r>
            <a:r>
              <a:rPr lang="ru-RU" dirty="0" smtClean="0"/>
              <a:t>времен.</a:t>
            </a:r>
          </a:p>
          <a:p>
            <a:pPr algn="just"/>
            <a:endParaRPr lang="ru-RU" dirty="0"/>
          </a:p>
          <a:p>
            <a:pPr algn="just"/>
            <a:r>
              <a:rPr lang="ru-RU" dirty="0"/>
              <a:t>Эти системы  обеспечивают высокую производительность при обработке больших объемов информации, но снижают эффективность работы пользователя в интерактивном режиме.</a:t>
            </a:r>
            <a:endParaRPr lang="ru-RU" dirty="0" smtClean="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485" y="2154327"/>
            <a:ext cx="4801315" cy="3693319"/>
          </a:xfrm>
          <a:prstGeom prst="rect">
            <a:avLst/>
          </a:prstGeom>
        </p:spPr>
      </p:pic>
    </p:spTree>
    <p:extLst>
      <p:ext uri="{BB962C8B-B14F-4D97-AF65-F5344CB8AC3E}">
        <p14:creationId xmlns:p14="http://schemas.microsoft.com/office/powerpoint/2010/main" val="713446907"/>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chemeClr val="bg2">
                    <a:lumMod val="25000"/>
                  </a:schemeClr>
                </a:solidFill>
              </a:rPr>
              <a:t>Системы пакетной обработки </a:t>
            </a:r>
          </a:p>
        </p:txBody>
      </p:sp>
      <p:sp>
        <p:nvSpPr>
          <p:cNvPr id="6" name="TextBox 5"/>
          <p:cNvSpPr txBox="1"/>
          <p:nvPr/>
        </p:nvSpPr>
        <p:spPr>
          <a:xfrm>
            <a:off x="838200" y="2154328"/>
            <a:ext cx="4661079" cy="3139321"/>
          </a:xfrm>
          <a:prstGeom prst="rect">
            <a:avLst/>
          </a:prstGeom>
          <a:noFill/>
        </p:spPr>
        <p:txBody>
          <a:bodyPr wrap="square" rtlCol="0">
            <a:spAutoFit/>
          </a:bodyPr>
          <a:lstStyle/>
          <a:p>
            <a:pPr algn="just"/>
            <a:r>
              <a:rPr lang="ru-RU" dirty="0"/>
              <a:t>В системах с разделением времени для выполнения каждой задачи выделяется небольшой промежуток времени, и ни одна задача не занимает процессор надолго. Если этот промежуток времени выбран минимальным, то создается видимость одновременного выполнения нескольких задач. Эти системы обладают меньшей пропускной способностью, но обеспечивают высокую эффективность работы пользователя в интерактивном режиме.</a:t>
            </a:r>
            <a:endParaRPr lang="ru-RU" dirty="0" smtClean="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7000" y="1690688"/>
            <a:ext cx="4876800" cy="4572000"/>
          </a:xfrm>
          <a:prstGeom prst="rect">
            <a:avLst/>
          </a:prstGeom>
        </p:spPr>
      </p:pic>
    </p:spTree>
    <p:extLst>
      <p:ext uri="{BB962C8B-B14F-4D97-AF65-F5344CB8AC3E}">
        <p14:creationId xmlns:p14="http://schemas.microsoft.com/office/powerpoint/2010/main" val="1983087090"/>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TotalTime>
  <Words>1110</Words>
  <Application>Microsoft Office PowerPoint</Application>
  <PresentationFormat>Широкоэкранный</PresentationFormat>
  <Paragraphs>101</Paragraphs>
  <Slides>24</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24</vt:i4>
      </vt:variant>
    </vt:vector>
  </HeadingPairs>
  <TitlesOfParts>
    <vt:vector size="28" baseType="lpstr">
      <vt:lpstr>Arial</vt:lpstr>
      <vt:lpstr>Calibri</vt:lpstr>
      <vt:lpstr>Calibri Light</vt:lpstr>
      <vt:lpstr>Тема Office</vt:lpstr>
      <vt:lpstr>Эволюция компьютерных сетей. </vt:lpstr>
      <vt:lpstr>Содержание</vt:lpstr>
      <vt:lpstr>Вычислительная и телекоммуникационная технологии</vt:lpstr>
      <vt:lpstr>Вычислительная и телекоммуникационная технологии</vt:lpstr>
      <vt:lpstr>Вычислительная и телекоммуникационная технологии</vt:lpstr>
      <vt:lpstr>Вычислительная и телекоммуникационная технологии</vt:lpstr>
      <vt:lpstr>Вычислительная и телекоммуникационная технологии</vt:lpstr>
      <vt:lpstr>Системы пакетной обработки </vt:lpstr>
      <vt:lpstr>Системы пакетной обработки </vt:lpstr>
      <vt:lpstr>Многотерминальные системы – прообраз сети </vt:lpstr>
      <vt:lpstr>Многотерминальные системы – прообраз сети </vt:lpstr>
      <vt:lpstr>Первые глобальные сети</vt:lpstr>
      <vt:lpstr>Первые глобальные сети</vt:lpstr>
      <vt:lpstr>Первые глобальные сети</vt:lpstr>
      <vt:lpstr>Первые глобальные сети</vt:lpstr>
      <vt:lpstr>Первые глобальные сети</vt:lpstr>
      <vt:lpstr>Первые локальные сети</vt:lpstr>
      <vt:lpstr>Первые локальные сети</vt:lpstr>
      <vt:lpstr>Первые локальные сети</vt:lpstr>
      <vt:lpstr>Первые локальные сети</vt:lpstr>
      <vt:lpstr>Сближение локальных и глобальных сетей</vt:lpstr>
      <vt:lpstr>Конвергенция компьютерных и телекоммуникационных сетей</vt:lpstr>
      <vt:lpstr>Ответы на вопросы</vt:lpstr>
      <vt:lpstr>Ответы на вопросы</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Эволюция компьютерных сетей.</dc:title>
  <dc:creator>Ainur</dc:creator>
  <cp:lastModifiedBy>stud</cp:lastModifiedBy>
  <cp:revision>28</cp:revision>
  <dcterms:created xsi:type="dcterms:W3CDTF">2018-09-26T15:44:40Z</dcterms:created>
  <dcterms:modified xsi:type="dcterms:W3CDTF">2018-09-27T08:17:01Z</dcterms:modified>
</cp:coreProperties>
</file>

<file path=docProps/thumbnail.jpeg>
</file>